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2"/>
  </p:notesMasterIdLst>
  <p:sldIdLst>
    <p:sldId id="431" r:id="rId2"/>
    <p:sldId id="432" r:id="rId3"/>
    <p:sldId id="433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CBB563-115B-4DBC-AC2E-BEB8325E57FE}">
  <a:tblStyle styleId="{3CCBB563-115B-4DBC-AC2E-BEB8325E57FE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D0D1D2"/>
          </a:solidFill>
        </a:fill>
      </a:tcStyle>
    </a:wholeTbl>
    <a:band2H>
      <a:tcTxStyle b="off" i="of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767C85"/>
          </a:solidFill>
        </a:fill>
      </a:tcStyle>
    </a:firstRow>
  </a:tblStyle>
  <a:tblStyle styleId="{CB69B910-C896-4310-8037-CF583CF93329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5" autoAdjust="0"/>
    <p:restoredTop sz="94660"/>
  </p:normalViewPr>
  <p:slideViewPr>
    <p:cSldViewPr snapToGrid="0" snapToObjects="1">
      <p:cViewPr varScale="1">
        <p:scale>
          <a:sx n="30" d="100"/>
          <a:sy n="30" d="100"/>
        </p:scale>
        <p:origin x="186" y="20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61124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1eYniJ0Rnk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7" name="Shape 14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8" name="Shape 15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Minsky’s book convinced most of the world that neural networks were a discredited dead-end – the worst kind of heresy.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SKynet == DeepNet, 반란군이 보낸 분일지도: Neural Network 20년 정도 발전을 늦게 함.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5" name="Shape 1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이런이야기: 몇개 더 넣어야 하는데, 나도 그 학습 방법을 모르는데, 너희도 안된다. 글을 잘 쓰신듯. 매우 설득력있었고 모두에게 받아 들여짐. AI 의 암흑기. 69-86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민스키의 말을 듣지 않음 사람. 귓등으로 흘린분. Hinton.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hape 1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1" name="Shape 15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다른 한편으로, 또 말 안들은 사람.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hape 15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9" name="Shape 15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“At some point in the late 1990s, one of these systems was reading 10 to 20% of all the checks in the US.”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5" name="Shape 15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 “Alvinn: An autonomous land vehicle in a neural network”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구글자동차가 처음이 아님. 이때 차도 만들고.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Shape 15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3" name="Shape 15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터미네이터 영화에서 분명히 뉴럴넷 컴퓨터라 말합니다. 무섭~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9" name="Shape 15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2~3개의 Hidden Layer는 Backprop으로 계산 가능.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우리는 10^11개의 있고, 간단한 일을 할때 대략 10단계를 거침.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복잡한 일을 위해 many layers가 필요. 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다른애들한테 밀림. 훨씬 어려운 문제.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1" name="Shape 15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Shape 15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0" name="Shape 15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친찬할만한곳, 발음하기 어려우니 C라고 합시다.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8" name="Shape 14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8" name="Shape 15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Shape 16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5" name="Shape 16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1" name="Shape 16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8" name="Shape 16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잘 되는 구나. SVM 보다 1~2% 성능개선 좋음.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5" name="Shape 16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Alex, Hintton, AlexNet26.2-&gt;15.3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Shape 1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6" name="Shape 16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그후로 점점 발전. 지금은 사람보다 잘함.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Shape 16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4" name="Shape 16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Shape 1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1" name="Shape 16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65% (previous 25% correct)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Shape 16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2" name="Shape 1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7" name="Shape 16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https://youtu.be/V1eYniJ0Rnk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4" name="Shape 14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2가지 놀람: 1 너무 복잡함 - 기분 좋음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2. 유닛은 너무 간단함. 단지 수가 많을 뿐임. 10^11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3" name="Shape 16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Shape 16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8" name="Shape 16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5" name="Shape 16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1" name="Shape 17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Shape 17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6" name="Shape 1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1" name="Shape 17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Shape 17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7" name="Shape 17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2" name="Shape 17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7" name="Shape 17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Shape 173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4" name="Shape 17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hape 1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2" name="Shape 14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이런 정도의 유닛은 우리도 만들수 있겠다.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Shape 17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0" name="Shape 17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8" name="Shape 14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그때는 지금과 같은 Python이 없었슴. PC도 없어서 직접 선으로 연결.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라디오 같은 것은 웨잇을 조정하는 장치.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7" name="Shape 14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허풍이 너무 쎄버림 - 큰 기대….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5" name="Shape 1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Shape 1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833937" y="2303858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833937" y="7072311"/>
            <a:ext cx="14716126" cy="15894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376" cy="498475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pic" idx="2"/>
          </p:nvPr>
        </p:nvSpPr>
        <p:spPr>
          <a:xfrm>
            <a:off x="12495609" y="3661171"/>
            <a:ext cx="7500937" cy="8840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7500937" cy="8840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65364" marR="0" lvl="0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marR="0" lvl="1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marR="0" lvl="2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marR="0" lvl="3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marR="0" lvl="4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387453" y="1785936"/>
            <a:ext cx="15609094" cy="10144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idx="2"/>
          </p:nvPr>
        </p:nvSpPr>
        <p:spPr>
          <a:xfrm>
            <a:off x="12495609" y="7161609"/>
            <a:ext cx="7500937" cy="53042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pic" idx="3"/>
          </p:nvPr>
        </p:nvSpPr>
        <p:spPr>
          <a:xfrm>
            <a:off x="12504353" y="1250155"/>
            <a:ext cx="7500939" cy="53042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4"/>
          </p:nvPr>
        </p:nvSpPr>
        <p:spPr>
          <a:xfrm>
            <a:off x="4387453" y="1250155"/>
            <a:ext cx="7500937" cy="11215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833937" y="8947546"/>
            <a:ext cx="14716126" cy="66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833937" y="6000353"/>
            <a:ext cx="14716126" cy="9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80560" y="3893342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092200" marR="0" lvl="0" indent="-103123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1083" marR="0" lvl="1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2004483" marR="0" lvl="2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37883" marR="0" lvl="3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34783" marR="0" lvl="4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376" cy="498475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833937" y="3893342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092200" marR="0" lvl="0" indent="-103123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1083" marR="0" lvl="1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2004483" marR="0" lvl="2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37883" marR="0" lvl="3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34783" marR="0" lvl="4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376" cy="498475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833937" y="2303858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833937" y="7072311"/>
            <a:ext cx="14716126" cy="15894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pic" idx="2"/>
          </p:nvPr>
        </p:nvSpPr>
        <p:spPr>
          <a:xfrm>
            <a:off x="5307210" y="892967"/>
            <a:ext cx="13751719" cy="83224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935814" y="13001625"/>
            <a:ext cx="494513" cy="511174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833937" y="4536280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12495609" y="892967"/>
            <a:ext cx="7500937" cy="11572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387453" y="892967"/>
            <a:ext cx="7500937" cy="5607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387453" y="6697264"/>
            <a:ext cx="7500937" cy="57685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Shape 1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22138" y="-491170"/>
            <a:ext cx="7845125" cy="14698339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Shape 1450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1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1" name="Shape 1451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617361" marR="0" lvl="0" indent="-617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52" name="Shape 14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1574" y="-1003473"/>
            <a:ext cx="25159523" cy="1677301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Shape 1453"/>
          <p:cNvSpPr/>
          <p:nvPr/>
        </p:nvSpPr>
        <p:spPr>
          <a:xfrm>
            <a:off x="3749871" y="12973088"/>
            <a:ext cx="20371703" cy="650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http://www.contagious.com/blogs/news-and-views/14054117-deep-learning-deep-insight-deeper-resonance</a:t>
            </a:r>
          </a:p>
        </p:txBody>
      </p:sp>
      <p:sp>
        <p:nvSpPr>
          <p:cNvPr id="1454" name="Shape 1454"/>
          <p:cNvSpPr/>
          <p:nvPr/>
        </p:nvSpPr>
        <p:spPr>
          <a:xfrm>
            <a:off x="-795262" y="5759648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ill Sans"/>
              <a:buNone/>
            </a:pPr>
            <a:r>
              <a:rPr lang="en-US" sz="11800" b="0" i="0" u="none" strike="noStrike" cap="none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Lecture 8-1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ill Sans"/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Deep Neural Nets for Everyone</a:t>
            </a:r>
          </a:p>
        </p:txBody>
      </p:sp>
      <p:sp>
        <p:nvSpPr>
          <p:cNvPr id="1455" name="Shape 1455"/>
          <p:cNvSpPr/>
          <p:nvPr/>
        </p:nvSpPr>
        <p:spPr>
          <a:xfrm>
            <a:off x="1713831" y="10556493"/>
            <a:ext cx="9697940" cy="8794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B00"/>
              </a:buClr>
              <a:buSzPct val="25000"/>
              <a:buFont typeface="Gill Sans"/>
              <a:buNone/>
            </a:pPr>
            <a:r>
              <a:rPr lang="en-US" sz="5000" b="0" i="0" u="none" strike="noStrike" cap="none">
                <a:solidFill>
                  <a:srgbClr val="FFFB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&lt;hunkim+mr@gmail.com&gt;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Perceptrons (1969)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by</a:t>
            </a: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7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Marvin Minsky, founder of the MIT AI Lab</a:t>
            </a:r>
          </a:p>
        </p:txBody>
      </p:sp>
      <p:sp>
        <p:nvSpPr>
          <p:cNvPr id="1521" name="Shape 1521"/>
          <p:cNvSpPr txBox="1">
            <a:spLocks noGrp="1"/>
          </p:cNvSpPr>
          <p:nvPr>
            <p:ph type="body" idx="1"/>
          </p:nvPr>
        </p:nvSpPr>
        <p:spPr>
          <a:xfrm>
            <a:off x="9705999" y="4568332"/>
            <a:ext cx="12580973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need to use MLP, multilayer perceptrons (multilayer neural nets)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 one on earth had found a viable way to train MLPs good enough to learn such simple functions.</a:t>
            </a:r>
          </a:p>
        </p:txBody>
      </p:sp>
      <p:pic>
        <p:nvPicPr>
          <p:cNvPr id="1522" name="Shape 15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5572" y="4190369"/>
            <a:ext cx="5861766" cy="879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“No one on earth had found a viable way to train*”</a:t>
            </a:r>
          </a:p>
        </p:txBody>
      </p:sp>
      <p:pic>
        <p:nvPicPr>
          <p:cNvPr id="1528" name="Shape 15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9762" y="3998448"/>
            <a:ext cx="14580235" cy="7151872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Shape 1529"/>
          <p:cNvSpPr/>
          <p:nvPr/>
        </p:nvSpPr>
        <p:spPr>
          <a:xfrm>
            <a:off x="11028680" y="12451990"/>
            <a:ext cx="13355320" cy="904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http://cs231n.github.io/convolutional-networks/</a:t>
            </a:r>
          </a:p>
        </p:txBody>
      </p:sp>
      <p:sp>
        <p:nvSpPr>
          <p:cNvPr id="1530" name="Shape 1530"/>
          <p:cNvSpPr/>
          <p:nvPr/>
        </p:nvSpPr>
        <p:spPr>
          <a:xfrm>
            <a:off x="553927" y="12337690"/>
            <a:ext cx="6711826" cy="1019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60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*Marvin </a:t>
            </a:r>
            <a:r>
              <a:rPr lang="en-US" sz="6000" b="0" i="0" u="none" strike="noStrike" cap="none" dirty="0" err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Minsky</a:t>
            </a:r>
            <a:r>
              <a:rPr lang="en-US" sz="60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1969</a:t>
            </a:r>
          </a:p>
        </p:txBody>
      </p:sp>
      <p:sp>
        <p:nvSpPr>
          <p:cNvPr id="6" name="5-Point Star 5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Shape 1535"/>
          <p:cNvSpPr txBox="1">
            <a:spLocks noGrp="1"/>
          </p:cNvSpPr>
          <p:nvPr>
            <p:ph type="title"/>
          </p:nvPr>
        </p:nvSpPr>
        <p:spPr>
          <a:xfrm>
            <a:off x="-21836" y="325064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7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(1974, 1982 by Paul Werbos, 1986 by Hinton)</a:t>
            </a:r>
          </a:p>
        </p:txBody>
      </p:sp>
      <p:pic>
        <p:nvPicPr>
          <p:cNvPr id="1536" name="Shape 15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267" y="4952662"/>
            <a:ext cx="20798220" cy="88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Shape 1537"/>
          <p:cNvSpPr/>
          <p:nvPr/>
        </p:nvSpPr>
        <p:spPr>
          <a:xfrm>
            <a:off x="1399571" y="9822268"/>
            <a:ext cx="21584856" cy="39592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8" name="Shape 1538"/>
          <p:cNvSpPr/>
          <p:nvPr/>
        </p:nvSpPr>
        <p:spPr>
          <a:xfrm>
            <a:off x="909878" y="11631329"/>
            <a:ext cx="22564242" cy="2047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https://devblogs.nvidia.com/parallelforall/inference-next-step-gpu-accelerated-deep-learning/</a:t>
            </a:r>
          </a:p>
        </p:txBody>
      </p:sp>
      <p:sp>
        <p:nvSpPr>
          <p:cNvPr id="6" name="5-Point Star 5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" name="Shape 15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407" y="88672"/>
            <a:ext cx="24524230" cy="136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Shape 1544"/>
          <p:cNvSpPr/>
          <p:nvPr/>
        </p:nvSpPr>
        <p:spPr>
          <a:xfrm>
            <a:off x="1548390" y="10394632"/>
            <a:ext cx="15772737" cy="1728102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“At some point in the late 1990s, one of these systems was reading 10 to 20% of all the checks in the US.”</a:t>
            </a:r>
          </a:p>
        </p:txBody>
      </p:sp>
      <p:sp>
        <p:nvSpPr>
          <p:cNvPr id="1545" name="Shape 1545"/>
          <p:cNvSpPr/>
          <p:nvPr/>
        </p:nvSpPr>
        <p:spPr>
          <a:xfrm>
            <a:off x="1164116" y="3649212"/>
            <a:ext cx="22671853" cy="86917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6" name="Shape 15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028" y="3346601"/>
            <a:ext cx="13023941" cy="8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5-Point Star 5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Shape 15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407" y="88672"/>
            <a:ext cx="24524230" cy="136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Shape 1552"/>
          <p:cNvSpPr/>
          <p:nvPr/>
        </p:nvSpPr>
        <p:spPr>
          <a:xfrm>
            <a:off x="1548390" y="10394632"/>
            <a:ext cx="15772737" cy="1728102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“At some point in the late 1990s, one of these systems was reading 10 to 20% of all the checks in the US.”</a:t>
            </a:r>
          </a:p>
        </p:txBody>
      </p:sp>
      <p:sp>
        <p:nvSpPr>
          <p:cNvPr id="4" name="5-Point Star 3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endParaRPr sz="9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8" name="Shape 1558"/>
          <p:cNvSpPr txBox="1">
            <a:spLocks noGrp="1"/>
          </p:cNvSpPr>
          <p:nvPr>
            <p:ph type="body" idx="1"/>
          </p:nvPr>
        </p:nvSpPr>
        <p:spPr>
          <a:xfrm>
            <a:off x="480560" y="3893342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59" name="Shape 15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280" y="-109311"/>
            <a:ext cx="25268574" cy="15604957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Shape 1560"/>
          <p:cNvSpPr/>
          <p:nvPr/>
        </p:nvSpPr>
        <p:spPr>
          <a:xfrm>
            <a:off x="7958889" y="12926282"/>
            <a:ext cx="16496665" cy="904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“Alvinn: An autonomous land vehicle in a neural network”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Shape 15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4680" y="-1711"/>
            <a:ext cx="20093759" cy="13122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Shape 1566"/>
          <p:cNvSpPr/>
          <p:nvPr/>
        </p:nvSpPr>
        <p:spPr>
          <a:xfrm>
            <a:off x="8281950" y="12900139"/>
            <a:ext cx="16043276" cy="828675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http://pages.cs.wisc.edu/~jerryzhu/cs540/handouts/neural.pdf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BIG problem</a:t>
            </a:r>
          </a:p>
        </p:txBody>
      </p:sp>
      <p:sp>
        <p:nvSpPr>
          <p:cNvPr id="1572" name="Shape 1572"/>
          <p:cNvSpPr txBox="1">
            <a:spLocks noGrp="1"/>
          </p:cNvSpPr>
          <p:nvPr>
            <p:ph type="body" idx="1"/>
          </p:nvPr>
        </p:nvSpPr>
        <p:spPr>
          <a:xfrm>
            <a:off x="480560" y="2383525"/>
            <a:ext cx="23422877" cy="6938559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just did not work well for normal neural nets with many layers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Other rising machine learning algorithms: SVM, RandomForest, etc.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1995</a:t>
            </a: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“Comparison of Learning Algorithms For Handwritten Digit Recognition” by LeCun et al. found that this new approach worked better</a:t>
            </a:r>
          </a:p>
        </p:txBody>
      </p:sp>
      <p:grpSp>
        <p:nvGrpSpPr>
          <p:cNvPr id="1573" name="Shape 1573"/>
          <p:cNvGrpSpPr/>
          <p:nvPr/>
        </p:nvGrpSpPr>
        <p:grpSpPr>
          <a:xfrm>
            <a:off x="3007199" y="9292767"/>
            <a:ext cx="18369602" cy="3278880"/>
            <a:chOff x="0" y="0"/>
            <a:chExt cx="18369602" cy="3278878"/>
          </a:xfrm>
        </p:grpSpPr>
        <p:pic>
          <p:nvPicPr>
            <p:cNvPr id="1574" name="Shape 15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6581263" cy="3278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5" name="Shape 157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92555" y="0"/>
              <a:ext cx="6581263" cy="3278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Shape 15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95782" y="0"/>
              <a:ext cx="6581264" cy="3278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7" name="Shape 15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88338" y="0"/>
              <a:ext cx="6581264" cy="3278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8" name="Shape 1578"/>
          <p:cNvSpPr/>
          <p:nvPr/>
        </p:nvSpPr>
        <p:spPr>
          <a:xfrm>
            <a:off x="8594814" y="12888896"/>
            <a:ext cx="15730220" cy="904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http://neuralnetworksanddeeplearning.com/chap6.html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Shape 15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6342" y="0"/>
            <a:ext cx="2193131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Shape 1584"/>
          <p:cNvSpPr/>
          <p:nvPr/>
        </p:nvSpPr>
        <p:spPr>
          <a:xfrm>
            <a:off x="3405187" y="1107280"/>
            <a:ext cx="8393907" cy="36790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endParaRPr sz="56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5" name="Shape 1585"/>
          <p:cNvSpPr/>
          <p:nvPr/>
        </p:nvSpPr>
        <p:spPr>
          <a:xfrm>
            <a:off x="799791" y="-62402"/>
            <a:ext cx="3016910" cy="1399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6" name="Shape 1586"/>
          <p:cNvSpPr/>
          <p:nvPr/>
        </p:nvSpPr>
        <p:spPr>
          <a:xfrm>
            <a:off x="21120231" y="-138481"/>
            <a:ext cx="3016911" cy="139929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7" name="Shape 1587"/>
          <p:cNvSpPr/>
          <p:nvPr/>
        </p:nvSpPr>
        <p:spPr>
          <a:xfrm rot="-970540">
            <a:off x="-533870" y="90788"/>
            <a:ext cx="10787064" cy="4196954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2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Next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200" b="0" i="1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 be continued…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Shape 159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CIFAR</a:t>
            </a:r>
          </a:p>
        </p:txBody>
      </p:sp>
      <p:sp>
        <p:nvSpPr>
          <p:cNvPr id="1593" name="Shape 1593"/>
          <p:cNvSpPr txBox="1">
            <a:spLocks noGrp="1"/>
          </p:cNvSpPr>
          <p:nvPr>
            <p:ph type="body" idx="1"/>
          </p:nvPr>
        </p:nvSpPr>
        <p:spPr>
          <a:xfrm>
            <a:off x="480560" y="2983957"/>
            <a:ext cx="23422877" cy="7748085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Canadian Institute for Advanced Research (CIFAR)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CIFAR encourages basic research </a:t>
            </a:r>
            <a:r>
              <a:rPr lang="en-US" sz="5600" b="0" i="1" u="sng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without direct application</a:t>
            </a: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was what motivated </a:t>
            </a:r>
            <a:r>
              <a:rPr lang="en-US" sz="56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Hinton</a:t>
            </a: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to move to Canada in 1987, and funded his work afterward.</a:t>
            </a:r>
          </a:p>
        </p:txBody>
      </p:sp>
      <p:pic>
        <p:nvPicPr>
          <p:cNvPr id="1594" name="Shape 15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382" y="8798893"/>
            <a:ext cx="11858402" cy="52800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/>
          <p:nvPr/>
        </p:nvSpPr>
        <p:spPr>
          <a:xfrm>
            <a:off x="3243573" y="12906288"/>
            <a:ext cx="21154809" cy="7397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http://www.andreykurenkov.com/writing/a-brief-history-of-neural-nets-and-deep-learning-part-4/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Shape 14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9183" y="-553233"/>
            <a:ext cx="26479754" cy="14365267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Shape 1461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Ultimate dream: thinking machine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“Everyone else was doing something different"</a:t>
            </a:r>
          </a:p>
        </p:txBody>
      </p:sp>
      <p:sp>
        <p:nvSpPr>
          <p:cNvPr id="1601" name="Shape 1601"/>
          <p:cNvSpPr txBox="1">
            <a:spLocks noGrp="1"/>
          </p:cNvSpPr>
          <p:nvPr>
            <p:ph type="body" idx="1"/>
          </p:nvPr>
        </p:nvSpPr>
        <p:spPr>
          <a:xfrm>
            <a:off x="480560" y="3600126"/>
            <a:ext cx="23422877" cy="8030483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“It was the </a:t>
            </a:r>
            <a:r>
              <a:rPr lang="en-US" sz="5600" b="0" i="1" u="sng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worst possible time</a:t>
            </a: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,” says Bengio, a professor at the Université de Montréal and co-director of the CIFAR program since it was renewed last year. “Everyone else was doing something different. Somehow, Geoff convinced them.”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“We should give (CIFAR) a lot of credit for </a:t>
            </a:r>
            <a:r>
              <a:rPr lang="en-US" sz="5600" b="0" i="1" u="sng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making that gamble</a:t>
            </a: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.”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CIFAR “had a huge impact in forming a community around deep learning,” adds LeCun</a:t>
            </a:r>
          </a:p>
        </p:txBody>
      </p:sp>
      <p:sp>
        <p:nvSpPr>
          <p:cNvPr id="1602" name="Shape 1602"/>
          <p:cNvSpPr/>
          <p:nvPr/>
        </p:nvSpPr>
        <p:spPr>
          <a:xfrm>
            <a:off x="3243573" y="12906288"/>
            <a:ext cx="21154809" cy="7397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http://www.andreykurenkov.com/writing/a-brief-history-of-neural-nets-and-deep-learning-part-4/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Shape 16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491" y="-744160"/>
            <a:ext cx="24384000" cy="1677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Shape 1608"/>
          <p:cNvSpPr txBox="1">
            <a:spLocks noGrp="1"/>
          </p:cNvSpPr>
          <p:nvPr>
            <p:ph type="body" idx="1"/>
          </p:nvPr>
        </p:nvSpPr>
        <p:spPr>
          <a:xfrm>
            <a:off x="5308328" y="2839640"/>
            <a:ext cx="14742329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71000"/>
              <a:buFont typeface="Gill Sans"/>
              <a:buChar char="•"/>
            </a:pPr>
            <a:r>
              <a:rPr lang="en-US" sz="67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In 2006, Hinton, Simon Osindero, and Yee-Whye Teh published,“A fast learning algorithm for deep belief nets”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ct val="171000"/>
              <a:buFont typeface="Gill Sans"/>
              <a:buChar char="•"/>
            </a:pPr>
            <a:r>
              <a:rPr lang="en-US" sz="67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Yoshua Bengio et al. in 2007 with “Greedy Layer-Wise Training of Deep Networks”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Shape 1613"/>
          <p:cNvSpPr txBox="1">
            <a:spLocks noGrp="1"/>
          </p:cNvSpPr>
          <p:nvPr>
            <p:ph type="body" idx="1"/>
          </p:nvPr>
        </p:nvSpPr>
        <p:spPr>
          <a:xfrm>
            <a:off x="2030700" y="3380764"/>
            <a:ext cx="20322599" cy="883696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0999"/>
              <a:buFont typeface="Gill Sans"/>
              <a:buNone/>
            </a:pPr>
            <a:endParaRPr sz="61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0999"/>
              <a:buFont typeface="Gill Sans"/>
              <a:buChar char="•"/>
            </a:pPr>
            <a:r>
              <a:rPr lang="en-US" sz="6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networks with many layers really could be trained well, </a:t>
            </a:r>
            <a:r>
              <a:rPr lang="en-US" sz="6100" b="0" i="1" u="sng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if the weights are initialized in a clever way</a:t>
            </a:r>
            <a:r>
              <a:rPr lang="en-US" sz="6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rather than randomly.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0999"/>
              <a:buFont typeface="Gill Sans"/>
              <a:buChar char="•"/>
            </a:pPr>
            <a:r>
              <a:rPr lang="en-US" sz="6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machine learning methods are more efficient for difficult problems than shallow methods. 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0999"/>
              <a:buFont typeface="Gill Sans"/>
              <a:buChar char="•"/>
            </a:pPr>
            <a:r>
              <a:rPr lang="en-US" sz="6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Rebranding to </a:t>
            </a:r>
            <a:r>
              <a:rPr lang="en-US" sz="6100" b="1" i="1" u="sng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Nets</a:t>
            </a:r>
            <a:r>
              <a:rPr lang="en-US" sz="6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6100" b="1" i="1" u="sng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</a:t>
            </a:r>
          </a:p>
        </p:txBody>
      </p:sp>
      <p:sp>
        <p:nvSpPr>
          <p:cNvPr id="1614" name="Shape 161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10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Breakthrough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6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 2006 and 2007 by Hinton and Bengio</a:t>
            </a:r>
          </a:p>
        </p:txBody>
      </p:sp>
      <p:sp>
        <p:nvSpPr>
          <p:cNvPr id="1615" name="Shape 1615"/>
          <p:cNvSpPr/>
          <p:nvPr/>
        </p:nvSpPr>
        <p:spPr>
          <a:xfrm>
            <a:off x="3243573" y="12906288"/>
            <a:ext cx="21154809" cy="7397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http://www.andreykurenkov.com/writing/a-brief-history-of-neural-nets-and-deep-learning-part-4/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Shape 16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383" y="-14978"/>
            <a:ext cx="18769218" cy="1394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08975" y="-41132"/>
            <a:ext cx="5897588" cy="1436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Shape 16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72584" y="-66532"/>
            <a:ext cx="5897588" cy="143675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5-Point Star 4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Shape 16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27011" y="-657056"/>
            <a:ext cx="3490149" cy="1580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Shape 16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14587" y="-1044692"/>
            <a:ext cx="3490149" cy="1580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Shape 16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3600" y="-377629"/>
            <a:ext cx="21116798" cy="1409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Shape 16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39789" y="4254271"/>
            <a:ext cx="2011637" cy="910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Shape 16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60928" y="3762260"/>
            <a:ext cx="2011637" cy="910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84326" y="4254271"/>
            <a:ext cx="2011637" cy="910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27187" y="4254271"/>
            <a:ext cx="2011636" cy="910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Shape 16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0013" y="4840673"/>
            <a:ext cx="346876" cy="157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Shape 1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2489" y="4264657"/>
            <a:ext cx="499084" cy="226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Shape 16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9731" y="3137081"/>
            <a:ext cx="880494" cy="398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Shape 16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89320" y="4000701"/>
            <a:ext cx="499084" cy="226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Shape 16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7910" y="2938284"/>
            <a:ext cx="880495" cy="398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Shape 16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70328" y="2938284"/>
            <a:ext cx="880494" cy="398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Shape 16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70932" y="3137081"/>
            <a:ext cx="880495" cy="398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Shape 1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13209" y="-12625353"/>
            <a:ext cx="3306527" cy="149738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Shape 1642"/>
          <p:cNvSpPr/>
          <p:nvPr/>
        </p:nvSpPr>
        <p:spPr>
          <a:xfrm>
            <a:off x="12924417" y="4942287"/>
            <a:ext cx="1285240" cy="904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3" name="Shape 1643"/>
          <p:cNvSpPr/>
          <p:nvPr/>
        </p:nvSpPr>
        <p:spPr>
          <a:xfrm>
            <a:off x="11292721" y="4662887"/>
            <a:ext cx="8570494" cy="146367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 scaled="0"/>
          </a:gradFill>
          <a:ln>
            <a:noFill/>
          </a:ln>
          <a:effectLst>
            <a:outerShdw blurRad="50799" dist="25400" dir="5400000" rotWithShape="0">
              <a:srgbClr val="000000">
                <a:alpha val="49803"/>
              </a:srgbClr>
            </a:outerShdw>
          </a:effectLst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8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26.2% to 15.3% </a:t>
            </a:r>
          </a:p>
        </p:txBody>
      </p:sp>
      <p:sp>
        <p:nvSpPr>
          <p:cNvPr id="19" name="5-Point Star 18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Shape 16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8283" y="-689635"/>
            <a:ext cx="3490147" cy="1580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Shape 1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14587" y="-1044692"/>
            <a:ext cx="3490149" cy="1580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Shape 16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3600" y="-377629"/>
            <a:ext cx="21116798" cy="1409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Shape 1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0013" y="4840673"/>
            <a:ext cx="346876" cy="15708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5-Point Star 5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networks that can explain photos</a:t>
            </a:r>
          </a:p>
        </p:txBody>
      </p:sp>
      <p:pic>
        <p:nvPicPr>
          <p:cNvPr id="1657" name="Shape 16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4951" y="4725157"/>
            <a:ext cx="17274224" cy="700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Shape 1658"/>
          <p:cNvSpPr/>
          <p:nvPr/>
        </p:nvSpPr>
        <p:spPr>
          <a:xfrm>
            <a:off x="2682121" y="12963500"/>
            <a:ext cx="21637995" cy="701675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https://gigaom.com/2014/11/18/google-stanford-build-hybrid-neural-networks-that-can-explain-photos/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Shape 166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API Learning*</a:t>
            </a:r>
          </a:p>
        </p:txBody>
      </p:sp>
      <p:pic>
        <p:nvPicPr>
          <p:cNvPr id="1664" name="Shape 16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4858" y="3248207"/>
            <a:ext cx="13054282" cy="581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Shape 16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720" y="9867736"/>
            <a:ext cx="7966456" cy="18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Shape 16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64990" y="10165057"/>
            <a:ext cx="13054281" cy="121218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Shape 1667"/>
          <p:cNvSpPr/>
          <p:nvPr/>
        </p:nvSpPr>
        <p:spPr>
          <a:xfrm>
            <a:off x="9322584" y="10253771"/>
            <a:ext cx="1270001" cy="1034755"/>
          </a:xfrm>
          <a:prstGeom prst="rightArrow">
            <a:avLst>
              <a:gd name="adj1" fmla="val 32000"/>
              <a:gd name="adj2" fmla="val 57334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63500" dist="12700" rotWithShape="0">
              <a:srgbClr val="000000">
                <a:alpha val="49803"/>
              </a:srgbClr>
            </a:outerShdw>
          </a:effectLst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8" name="Shape 1668"/>
          <p:cNvSpPr/>
          <p:nvPr/>
        </p:nvSpPr>
        <p:spPr>
          <a:xfrm>
            <a:off x="13739831" y="9196589"/>
            <a:ext cx="5392844" cy="10347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9" name="Shape 1669"/>
          <p:cNvSpPr/>
          <p:nvPr/>
        </p:nvSpPr>
        <p:spPr>
          <a:xfrm>
            <a:off x="16228550" y="12725635"/>
            <a:ext cx="7952791" cy="775285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*GU et al. at HKUST with MSRA</a:t>
            </a:r>
          </a:p>
        </p:txBody>
      </p:sp>
      <p:sp>
        <p:nvSpPr>
          <p:cNvPr id="9" name="5-Point Star 8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Shape 16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427" y="-28086"/>
            <a:ext cx="24542853" cy="137467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5-Point Star 2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Shape 16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910" y="-17778"/>
            <a:ext cx="24495820" cy="1465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Shape 1680"/>
          <p:cNvSpPr/>
          <p:nvPr/>
        </p:nvSpPr>
        <p:spPr>
          <a:xfrm>
            <a:off x="15768662" y="12660840"/>
            <a:ext cx="8484870" cy="904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https://youtu.be/V1eYniJ0Rnk</a:t>
            </a:r>
          </a:p>
        </p:txBody>
      </p:sp>
      <p:sp>
        <p:nvSpPr>
          <p:cNvPr id="4" name="5-Point Star 3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Ultimate dream: thinking machine </a:t>
            </a:r>
          </a:p>
        </p:txBody>
      </p:sp>
      <p:pic>
        <p:nvPicPr>
          <p:cNvPr id="1467" name="Shape 1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8492" y="4200730"/>
            <a:ext cx="15527051" cy="8241044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Shape 1468"/>
          <p:cNvSpPr/>
          <p:nvPr/>
        </p:nvSpPr>
        <p:spPr>
          <a:xfrm>
            <a:off x="15640114" y="12403879"/>
            <a:ext cx="8378826" cy="904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5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sebastianraschka.com</a:t>
            </a:r>
            <a:r>
              <a:rPr lang="en-US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</a:p>
        </p:txBody>
      </p:sp>
      <p:pic>
        <p:nvPicPr>
          <p:cNvPr id="1469" name="Shape 14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2963" y="6730689"/>
            <a:ext cx="4080839" cy="318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5-Point Star 5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5" name="Shape 1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41"/>
            <a:ext cx="24384000" cy="1463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 txBox="1">
            <a:spLocks noGrp="1"/>
          </p:cNvSpPr>
          <p:nvPr>
            <p:ph type="title"/>
          </p:nvPr>
        </p:nvSpPr>
        <p:spPr>
          <a:xfrm>
            <a:off x="-21835" y="32460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Geoffrey Hinton’s summary of findings up to today</a:t>
            </a:r>
          </a:p>
        </p:txBody>
      </p:sp>
      <p:sp>
        <p:nvSpPr>
          <p:cNvPr id="1691" name="Shape 1691"/>
          <p:cNvSpPr txBox="1">
            <a:spLocks noGrp="1"/>
          </p:cNvSpPr>
          <p:nvPr>
            <p:ph type="body" idx="1"/>
          </p:nvPr>
        </p:nvSpPr>
        <p:spPr>
          <a:xfrm>
            <a:off x="2370175" y="3860764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Our labeled datasets were thousands of times too small.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Our computers were millions of times too slow.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initialized the weights in a stupid way.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used the wrong type of non-linearity.</a:t>
            </a:r>
          </a:p>
        </p:txBody>
      </p:sp>
      <p:sp>
        <p:nvSpPr>
          <p:cNvPr id="1692" name="Shape 1692"/>
          <p:cNvSpPr/>
          <p:nvPr/>
        </p:nvSpPr>
        <p:spPr>
          <a:xfrm>
            <a:off x="1491103" y="12822078"/>
            <a:ext cx="22770136" cy="777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http://www.andreykurenkov.com/writing/a-brief-history-of-neural-nets-and-deep-learning-part-4/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should I care?</a:t>
            </a:r>
          </a:p>
        </p:txBody>
      </p:sp>
      <p:sp>
        <p:nvSpPr>
          <p:cNvPr id="1698" name="Shape 1698"/>
          <p:cNvSpPr txBox="1">
            <a:spLocks noGrp="1"/>
          </p:cNvSpPr>
          <p:nvPr>
            <p:ph type="body" idx="1"/>
          </p:nvPr>
        </p:nvSpPr>
        <p:spPr>
          <a:xfrm>
            <a:off x="2067352" y="3860764"/>
            <a:ext cx="20249294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1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 am not a researcher, not a computer scientist!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None/>
            </a:pPr>
            <a:endParaRPr sz="5600" b="0" i="1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Do you have data?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Do you sell something?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Are doing any business?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3" name="Shape 17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287492" y="-2256602"/>
            <a:ext cx="36908340" cy="2306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Shape 17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871" y="0"/>
            <a:ext cx="25225931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Shape 17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77567"/>
            <a:ext cx="24384000" cy="936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Shape 1714"/>
          <p:cNvSpPr/>
          <p:nvPr/>
        </p:nvSpPr>
        <p:spPr>
          <a:xfrm>
            <a:off x="13171635" y="4991100"/>
            <a:ext cx="9960582" cy="69607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Shape 1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858" y="998784"/>
            <a:ext cx="24399719" cy="11890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4" name="Shape 17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977" y="20808"/>
            <a:ext cx="20662180" cy="1450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endParaRPr sz="9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0" name="Shape 1730"/>
          <p:cNvSpPr txBox="1">
            <a:spLocks noGrp="1"/>
          </p:cNvSpPr>
          <p:nvPr>
            <p:ph type="body" idx="1"/>
          </p:nvPr>
        </p:nvSpPr>
        <p:spPr>
          <a:xfrm>
            <a:off x="480560" y="3893342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31" name="Shape 17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629" y="-8972"/>
            <a:ext cx="24384000" cy="1633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Shape 173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Now?</a:t>
            </a:r>
          </a:p>
        </p:txBody>
      </p:sp>
      <p:sp>
        <p:nvSpPr>
          <p:cNvPr id="1737" name="Shape 1737"/>
          <p:cNvSpPr txBox="1">
            <a:spLocks noGrp="1"/>
          </p:cNvSpPr>
          <p:nvPr>
            <p:ph type="body" idx="1"/>
          </p:nvPr>
        </p:nvSpPr>
        <p:spPr>
          <a:xfrm>
            <a:off x="1100719" y="3404650"/>
            <a:ext cx="22182562" cy="893291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Students/Researchers</a:t>
            </a:r>
          </a:p>
          <a:p>
            <a:pPr marL="1471083" marR="0" lvl="1" indent="-58208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</a:pPr>
            <a:r>
              <a:rPr lang="en-US"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Not too late to be a world expert</a:t>
            </a:r>
          </a:p>
          <a:p>
            <a:pPr marL="1471083" marR="0" lvl="1" indent="-58208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</a:pPr>
            <a:r>
              <a:rPr lang="en-US"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Not too complicated (mathematically)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Practitioner</a:t>
            </a:r>
          </a:p>
          <a:p>
            <a:pPr marL="1471083" marR="0" lvl="1" indent="-58208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</a:pPr>
            <a:r>
              <a:rPr lang="en-US"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Accurate enough to be used in practice</a:t>
            </a:r>
          </a:p>
          <a:p>
            <a:pPr marL="1471083" marR="0" lvl="1" indent="-58208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</a:pPr>
            <a:r>
              <a:rPr lang="en-US"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ready-to-use tools such as TensorFlow</a:t>
            </a:r>
          </a:p>
          <a:p>
            <a:pPr marL="1471083" marR="0" lvl="1" indent="-58208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</a:pPr>
            <a:r>
              <a:rPr lang="en-US"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easy/simple programming languages such as Python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all, it is fun!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Shape 1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295" y="204883"/>
            <a:ext cx="24396589" cy="135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Shape 14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06900" y="291416"/>
            <a:ext cx="8583128" cy="45555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5-Point Star 3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" name="Shape 17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6342" y="0"/>
            <a:ext cx="2193131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Shape 1743"/>
          <p:cNvSpPr/>
          <p:nvPr/>
        </p:nvSpPr>
        <p:spPr>
          <a:xfrm>
            <a:off x="3405187" y="1107280"/>
            <a:ext cx="8393907" cy="36790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endParaRPr sz="56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4" name="Shape 1744"/>
          <p:cNvSpPr/>
          <p:nvPr/>
        </p:nvSpPr>
        <p:spPr>
          <a:xfrm>
            <a:off x="799791" y="-62402"/>
            <a:ext cx="3016910" cy="1399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5" name="Shape 1745"/>
          <p:cNvSpPr/>
          <p:nvPr/>
        </p:nvSpPr>
        <p:spPr>
          <a:xfrm>
            <a:off x="21120231" y="-138481"/>
            <a:ext cx="3016911" cy="139929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6" name="Shape 1746"/>
          <p:cNvSpPr/>
          <p:nvPr/>
        </p:nvSpPr>
        <p:spPr>
          <a:xfrm rot="-970540">
            <a:off x="-533870" y="90788"/>
            <a:ext cx="10787064" cy="4196954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2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Next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200" b="0" i="1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Nets Basic with XOR!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Shape 14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1119" y="4605021"/>
            <a:ext cx="6324600" cy="181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Shape 14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1119" y="6785115"/>
            <a:ext cx="6324600" cy="181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Shape 1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1119" y="8965210"/>
            <a:ext cx="6324600" cy="181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Shape 148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 units</a:t>
            </a:r>
          </a:p>
        </p:txBody>
      </p:sp>
      <p:pic>
        <p:nvPicPr>
          <p:cNvPr id="1484" name="Shape 14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31959" y="4215026"/>
            <a:ext cx="6903179" cy="69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Shape 1485"/>
          <p:cNvSpPr/>
          <p:nvPr/>
        </p:nvSpPr>
        <p:spPr>
          <a:xfrm>
            <a:off x="3467978" y="12843571"/>
            <a:ext cx="20660222" cy="765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http://www.andreykurenkov.com/writing/a-brief-history-of-neural-nets-and-deep-learning/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Shape 14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407" y="3976098"/>
            <a:ext cx="5768439" cy="709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Shape 14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14843">
            <a:off x="13700533" y="2834411"/>
            <a:ext cx="7002493" cy="862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Shape 14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2208" y="11857772"/>
            <a:ext cx="8438838" cy="104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Shape 14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37103" y="11805268"/>
            <a:ext cx="9532409" cy="1021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Shape 149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Hardware implementations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False Promises</a:t>
            </a:r>
          </a:p>
        </p:txBody>
      </p:sp>
      <p:sp>
        <p:nvSpPr>
          <p:cNvPr id="1500" name="Shape 1500"/>
          <p:cNvSpPr txBox="1">
            <a:spLocks noGrp="1"/>
          </p:cNvSpPr>
          <p:nvPr>
            <p:ph type="body" idx="1"/>
          </p:nvPr>
        </p:nvSpPr>
        <p:spPr>
          <a:xfrm>
            <a:off x="1996911" y="3437228"/>
            <a:ext cx="20390175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“The Navy revealed the embryo of an electronic computer today that</a:t>
            </a:r>
            <a:r>
              <a:rPr lang="en-US" sz="5600" b="0" i="1" u="sng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it expects will be able to walk, talk, see, write, reproduce itself</a:t>
            </a: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an be conscious of its existence … Dr. Frank Rosenblatt, a research psychologist at the Cornell Aeronautical Laboratory, Buffalo, said Perceptrons might be fired to the planets as mechanical space explorers”                            July 08, 1958</a:t>
            </a:r>
          </a:p>
        </p:txBody>
      </p:sp>
      <p:sp>
        <p:nvSpPr>
          <p:cNvPr id="1501" name="Shape 1501"/>
          <p:cNvSpPr/>
          <p:nvPr/>
        </p:nvSpPr>
        <p:spPr>
          <a:xfrm>
            <a:off x="9121657" y="12567237"/>
            <a:ext cx="18584660" cy="650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3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33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query.nytimes.com</a:t>
            </a:r>
            <a:r>
              <a:rPr lang="en-US" sz="33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33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gst</a:t>
            </a:r>
            <a:r>
              <a:rPr lang="en-US" sz="33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33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abstract.html?res</a:t>
            </a:r>
            <a:r>
              <a:rPr lang="en-US" sz="33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=9D01E4D8173DE53BBC4053DFB1668383649EDE</a:t>
            </a:r>
          </a:p>
        </p:txBody>
      </p:sp>
      <p:pic>
        <p:nvPicPr>
          <p:cNvPr id="1502" name="Shape 15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1887" y="9313939"/>
            <a:ext cx="4591778" cy="69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(Simple) AND/OR problem: linearly separable?</a:t>
            </a:r>
          </a:p>
        </p:txBody>
      </p:sp>
      <p:pic>
        <p:nvPicPr>
          <p:cNvPr id="1508" name="Shape 15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0605" y="4620885"/>
            <a:ext cx="12982789" cy="6135005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Shape 1509"/>
          <p:cNvSpPr/>
          <p:nvPr/>
        </p:nvSpPr>
        <p:spPr>
          <a:xfrm>
            <a:off x="14619479" y="4268225"/>
            <a:ext cx="5770818" cy="65038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5-Point Star 4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Shape 151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(Simple) XOR problem: linearly separable?</a:t>
            </a:r>
          </a:p>
        </p:txBody>
      </p:sp>
      <p:pic>
        <p:nvPicPr>
          <p:cNvPr id="1515" name="Shape 15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0605" y="4620885"/>
            <a:ext cx="12982789" cy="6135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5-Point Star 3"/>
          <p:cNvSpPr/>
          <p:nvPr/>
        </p:nvSpPr>
        <p:spPr>
          <a:xfrm>
            <a:off x="615179" y="515923"/>
            <a:ext cx="1547876" cy="154787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1030</Words>
  <Application>Microsoft Office PowerPoint</Application>
  <PresentationFormat>사용자 지정</PresentationFormat>
  <Paragraphs>110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Arial</vt:lpstr>
      <vt:lpstr>Helvetica Neue</vt:lpstr>
      <vt:lpstr>Gill Sans</vt:lpstr>
      <vt:lpstr>White</vt:lpstr>
      <vt:lpstr>PowerPoint 프레젠테이션</vt:lpstr>
      <vt:lpstr>Ultimate dream: thinking machine </vt:lpstr>
      <vt:lpstr>Ultimate dream: thinking machine </vt:lpstr>
      <vt:lpstr>PowerPoint 프레젠테이션</vt:lpstr>
      <vt:lpstr>Logistic regression units</vt:lpstr>
      <vt:lpstr>Hardware implementations</vt:lpstr>
      <vt:lpstr>False Promises</vt:lpstr>
      <vt:lpstr>(Simple) AND/OR problem: linearly separable?</vt:lpstr>
      <vt:lpstr>(Simple) XOR problem: linearly separable?</vt:lpstr>
      <vt:lpstr>Perceptrons (1969)  by Marvin Minsky, founder of the MIT AI Lab</vt:lpstr>
      <vt:lpstr>“No one on earth had found a viable way to train*”</vt:lpstr>
      <vt:lpstr>Backpropagation  (1974, 1982 by Paul Werbos, 1986 by Hinton)</vt:lpstr>
      <vt:lpstr>PowerPoint 프레젠테이션</vt:lpstr>
      <vt:lpstr>PowerPoint 프레젠테이션</vt:lpstr>
      <vt:lpstr>PowerPoint 프레젠테이션</vt:lpstr>
      <vt:lpstr>PowerPoint 프레젠테이션</vt:lpstr>
      <vt:lpstr>A BIG problem</vt:lpstr>
      <vt:lpstr>PowerPoint 프레젠테이션</vt:lpstr>
      <vt:lpstr>CIFAR</vt:lpstr>
      <vt:lpstr>“Everyone else was doing something different"</vt:lpstr>
      <vt:lpstr>PowerPoint 프레젠테이션</vt:lpstr>
      <vt:lpstr>Breakthrough  in 2006 and 2007 by Hinton and Bengio</vt:lpstr>
      <vt:lpstr>PowerPoint 프레젠테이션</vt:lpstr>
      <vt:lpstr>PowerPoint 프레젠테이션</vt:lpstr>
      <vt:lpstr>PowerPoint 프레젠테이션</vt:lpstr>
      <vt:lpstr>Neural networks that can explain photos</vt:lpstr>
      <vt:lpstr>Deep API Learning*</vt:lpstr>
      <vt:lpstr>PowerPoint 프레젠테이션</vt:lpstr>
      <vt:lpstr>PowerPoint 프레젠테이션</vt:lpstr>
      <vt:lpstr>PowerPoint 프레젠테이션</vt:lpstr>
      <vt:lpstr> Geoffrey Hinton’s summary of findings up to today</vt:lpstr>
      <vt:lpstr>Why should I care?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Why Now?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Machine/Deep Learning with TensorFlow (Python)</dc:title>
  <dc:creator>NAVER</dc:creator>
  <cp:lastModifiedBy>d</cp:lastModifiedBy>
  <cp:revision>12</cp:revision>
  <dcterms:modified xsi:type="dcterms:W3CDTF">2017-06-07T07:29:55Z</dcterms:modified>
</cp:coreProperties>
</file>